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8" r:id="rId2"/>
    <p:sldId id="260" r:id="rId3"/>
    <p:sldId id="262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4" r:id="rId24"/>
    <p:sldId id="295" r:id="rId25"/>
    <p:sldId id="296" r:id="rId26"/>
    <p:sldId id="297" r:id="rId27"/>
    <p:sldId id="305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290" r:id="rId36"/>
    <p:sldId id="291" r:id="rId3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09DD1-4D0A-4EEF-9FC0-2D025E825D22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BB1D7-20DA-449A-BAE1-9DED15671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2F8F548-B10F-453A-BE60-4A8BA2CFA08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1C68946-3D5C-4024-85A3-125789176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9918B-730F-4C2E-AE1E-87B1472703EC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39759-0A8C-4837-9144-08C78DDACFC6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308A6-350F-49C2-B81D-3CF80F2BFFAF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00256-8C2E-49A8-ABDE-7AEA6F256A7B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27263-2227-4C7F-895E-E6A61A475364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4B06E-08D2-4EE5-8BB0-E40A4A129165}" type="slidenum">
              <a:rPr lang="en-US"/>
              <a:pPr/>
              <a:t>25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299E8-AC8F-4D7C-8A8C-F692DBB9F273}" type="slidenum">
              <a:rPr lang="en-US"/>
              <a:pPr/>
              <a:t>26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553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53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3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</p:grpSp>
      <p:sp>
        <p:nvSpPr>
          <p:cNvPr id="553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44F4A8-13ED-4FB2-B831-A7B734BA8152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ACF9A-7492-4ECE-8EDD-D87EC0682233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A4CB3-C2D4-495C-BA46-7308E13A05EE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F81-2E99-4CFF-A3AE-20F25BB0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300AE-F02C-4C60-9C2D-23A24EB0370C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E0C30-3F66-4537-846F-B27F8864BA07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A50BE-C9A4-4F28-BC82-E744F7A5E46B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456C1-D606-4535-A8AF-6CC1282C8851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809C6-C423-47B7-89DC-86B1FDDB3410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CB953-D024-4252-8229-7690E2908B46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11BC6-896E-463B-A5C5-0968DACECDB3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A2EC9-6BF2-4BC0-AB94-586601E0CEF2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427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428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428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42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28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28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28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28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28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5429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29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429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0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31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431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  <p:sp>
          <p:nvSpPr>
            <p:cNvPr id="543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F1311"/>
                </a:solidFill>
              </a:endParaRPr>
            </a:p>
          </p:txBody>
        </p:sp>
        <p:sp>
          <p:nvSpPr>
            <p:cNvPr id="5432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2F1311"/>
                </a:solidFill>
              </a:endParaRPr>
            </a:p>
          </p:txBody>
        </p:sp>
      </p:grpSp>
      <p:sp>
        <p:nvSpPr>
          <p:cNvPr id="5432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33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3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43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43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C21DBB-4047-43E6-89E9-9DAB5FA5C313}" type="slidenum">
              <a:rPr lang="en-US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luminal.com/cookbook/gallery_alkhwarizmi_kitab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qislam.org/imam-ahmad-ibn-hanba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European and US historians acknowledge work of Greek and Roman scholars until 300 A.D.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Then it picks up in 1500 A.D., the beginning of Renaissance.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Very little is mentioned about the history of social, political and scientific development between the period of 300-1500 A.D.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Morowitz</a:t>
            </a:r>
            <a:r>
              <a:rPr lang="en-US" sz="2800" dirty="0"/>
              <a:t> describes this phenomenon, “The History’s Black Hole”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Sahih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Bukhari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432675" cy="5030787"/>
          </a:xfrm>
        </p:spPr>
        <p:txBody>
          <a:bodyPr/>
          <a:lstStyle/>
          <a:p>
            <a:r>
              <a:rPr lang="en-US" dirty="0"/>
              <a:t>It is said that he examined and evaluated thousands 0f </a:t>
            </a:r>
            <a:r>
              <a:rPr lang="en-US" dirty="0" err="1"/>
              <a:t>Ahadiths</a:t>
            </a:r>
            <a:r>
              <a:rPr lang="en-US" dirty="0"/>
              <a:t> and excluded those which did not meet his stringent criterion.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Sahih-ul-Bukhari</a:t>
            </a:r>
            <a:r>
              <a:rPr lang="en-US" dirty="0"/>
              <a:t> consists of 7 275 </a:t>
            </a:r>
            <a:r>
              <a:rPr lang="en-US" dirty="0" err="1"/>
              <a:t>ahaadeeth</a:t>
            </a:r>
            <a:r>
              <a:rPr lang="en-US" dirty="0"/>
              <a:t> and after excluding the repetitions 2 353 narrations of the Prophet </a:t>
            </a:r>
            <a:r>
              <a:rPr lang="en-US" dirty="0" err="1"/>
              <a:t>Sallallahu</a:t>
            </a:r>
            <a:r>
              <a:rPr lang="en-US" dirty="0"/>
              <a:t> </a:t>
            </a:r>
            <a:r>
              <a:rPr lang="en-US" dirty="0" err="1"/>
              <a:t>Alaihi</a:t>
            </a:r>
            <a:r>
              <a:rPr lang="en-US" dirty="0"/>
              <a:t> </a:t>
            </a:r>
            <a:r>
              <a:rPr lang="en-US" dirty="0" err="1"/>
              <a:t>Wasallam</a:t>
            </a:r>
            <a:r>
              <a:rPr lang="en-US" dirty="0"/>
              <a:t> can be found.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4620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MUHAMMAD BIN MUSA AL-KHWARIZMI (</a:t>
            </a:r>
            <a:r>
              <a:rPr lang="en-US" sz="4000" b="1" dirty="0" err="1" smtClean="0"/>
              <a:t>Algorizm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(770 - 840 C.E.)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057400"/>
            <a:ext cx="4724400" cy="4343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   Abu Abdullah Muhammad </a:t>
            </a:r>
            <a:r>
              <a:rPr lang="en-US" dirty="0" err="1" smtClean="0"/>
              <a:t>Ibn</a:t>
            </a:r>
            <a:r>
              <a:rPr lang="en-US" dirty="0" smtClean="0"/>
              <a:t> Musa </a:t>
            </a:r>
            <a:r>
              <a:rPr lang="en-US" b="1" dirty="0" smtClean="0"/>
              <a:t>al-Khwarizmi</a:t>
            </a:r>
            <a:r>
              <a:rPr lang="en-US" dirty="0" smtClean="0"/>
              <a:t> was born at </a:t>
            </a:r>
            <a:r>
              <a:rPr lang="en-US" dirty="0" err="1" smtClean="0"/>
              <a:t>Khwarizm</a:t>
            </a:r>
            <a:r>
              <a:rPr lang="en-US" dirty="0" smtClean="0"/>
              <a:t> (</a:t>
            </a:r>
            <a:r>
              <a:rPr lang="en-US" dirty="0" err="1" smtClean="0"/>
              <a:t>Kheva</a:t>
            </a:r>
            <a:r>
              <a:rPr lang="en-US" dirty="0" smtClean="0"/>
              <a:t>), a town south of the river Oxus in present day Uzbekistan. </a:t>
            </a:r>
          </a:p>
        </p:txBody>
      </p:sp>
      <p:pic>
        <p:nvPicPr>
          <p:cNvPr id="6149" name="Picture 10" descr="pic0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133600"/>
            <a:ext cx="3581400" cy="419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-304800" y="762000"/>
            <a:ext cx="83058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BAYT AL-HIKMA-Center for Study and Research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438400"/>
            <a:ext cx="7620000" cy="3886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</a:rPr>
              <a:t>Abu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</a:rPr>
              <a:t>Jafar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</a:rPr>
              <a:t> Muhammad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</a:rPr>
              <a:t>ibn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</a:rPr>
              <a:t> Musa al-Khwarizmi was born in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</a:rPr>
              <a:t>Khwarezm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</a:rPr>
              <a:t>. Most of his education and research work was in Baghdad, in the early ninth century</a:t>
            </a:r>
            <a:r>
              <a:rPr lang="en-US" sz="2600" dirty="0" smtClean="0">
                <a:latin typeface="Times New Roman" pitchFamily="18" charset="0"/>
              </a:rPr>
              <a:t>. Baghdad at that time was at cultural crossroads, and, under the patronage of the Abbasid caliphs. The so-called House of Wisdom at Baghdad,  produced a Golden Age of Arabic science and mathematics. In Baghdad, scholars encountered and built upon the ideas of ancient Greek and Indian mathematicians</a:t>
            </a:r>
            <a:r>
              <a:rPr lang="en-US" sz="2600" b="1" dirty="0" smtClean="0">
                <a:latin typeface="Times New Roman" pitchFamily="18" charset="0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152400" y="960516"/>
            <a:ext cx="7543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Al-Khwarizmi's most important work:  </a:t>
            </a:r>
          </a:p>
          <a:p>
            <a:pPr algn="just"/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al-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Kitab</a:t>
            </a:r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 al-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mukhtasar</a:t>
            </a:r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fi</a:t>
            </a:r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hisab</a:t>
            </a:r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 </a:t>
            </a:r>
          </a:p>
          <a:p>
            <a:pPr algn="just"/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al-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jabr</a:t>
            </a:r>
            <a:r>
              <a:rPr lang="en-US" sz="2800" b="1" i="1" dirty="0">
                <a:solidFill>
                  <a:schemeClr val="bg2"/>
                </a:solidFill>
                <a:latin typeface="Times New Roman" pitchFamily="18" charset="0"/>
                <a:hlinkClick r:id="rId3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Times New Roman" pitchFamily="18" charset="0"/>
                <a:hlinkClick r:id="rId3"/>
              </a:rPr>
              <a:t>w'al-muqabala</a:t>
            </a: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or </a:t>
            </a:r>
            <a:r>
              <a:rPr lang="en-US" sz="2800" i="1" dirty="0">
                <a:latin typeface="Times New Roman" pitchFamily="18" charset="0"/>
              </a:rPr>
              <a:t>The Compendious Book on </a:t>
            </a:r>
            <a:r>
              <a:rPr lang="en-US" sz="2800" i="1" dirty="0" smtClean="0">
                <a:latin typeface="Times New Roman" pitchFamily="18" charset="0"/>
              </a:rPr>
              <a:t>Calculation </a:t>
            </a:r>
            <a:r>
              <a:rPr lang="en-US" sz="2800" i="1" dirty="0">
                <a:latin typeface="Times New Roman" pitchFamily="18" charset="0"/>
              </a:rPr>
              <a:t>by </a:t>
            </a:r>
            <a:r>
              <a:rPr lang="en-US" sz="2800" i="1" dirty="0" smtClean="0">
                <a:latin typeface="Times New Roman" pitchFamily="18" charset="0"/>
              </a:rPr>
              <a:t>Completion </a:t>
            </a:r>
            <a:r>
              <a:rPr lang="en-US" sz="2800" i="1" dirty="0">
                <a:latin typeface="Times New Roman" pitchFamily="18" charset="0"/>
              </a:rPr>
              <a:t>[or Restoring] and Balancing</a:t>
            </a:r>
            <a:r>
              <a:rPr lang="en-US" sz="2800" i="1" dirty="0" smtClean="0">
                <a:latin typeface="Times New Roman" pitchFamily="18" charset="0"/>
              </a:rPr>
              <a:t>.  </a:t>
            </a:r>
            <a:r>
              <a:rPr lang="en-US" sz="2800" i="1" dirty="0">
                <a:latin typeface="Times New Roman" pitchFamily="18" charset="0"/>
              </a:rPr>
              <a:t>This</a:t>
            </a:r>
            <a:r>
              <a:rPr lang="en-US" sz="2800" dirty="0">
                <a:latin typeface="Times New Roman" pitchFamily="18" charset="0"/>
              </a:rPr>
              <a:t> book is an explanation of </a:t>
            </a: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</a:rPr>
              <a:t>solution to quadratic and linear equations </a:t>
            </a:r>
            <a:r>
              <a:rPr lang="en-US" sz="2800" dirty="0" smtClean="0">
                <a:latin typeface="Times New Roman" pitchFamily="18" charset="0"/>
              </a:rPr>
              <a:t>of </a:t>
            </a:r>
            <a:r>
              <a:rPr lang="en-US" sz="2800" dirty="0">
                <a:latin typeface="Times New Roman" pitchFamily="18" charset="0"/>
              </a:rPr>
              <a:t>six varieties. </a:t>
            </a:r>
            <a:r>
              <a:rPr lang="en-US" sz="2800" i="1" dirty="0">
                <a:latin typeface="Times New Roman" pitchFamily="18" charset="0"/>
              </a:rPr>
              <a:t>Al-</a:t>
            </a:r>
            <a:r>
              <a:rPr lang="en-US" sz="2800" i="1" dirty="0" err="1">
                <a:latin typeface="Times New Roman" pitchFamily="18" charset="0"/>
              </a:rPr>
              <a:t>jabr</a:t>
            </a:r>
            <a:r>
              <a:rPr lang="en-US" sz="2800" dirty="0">
                <a:latin typeface="Times New Roman" pitchFamily="18" charset="0"/>
              </a:rPr>
              <a:t> refers to </a:t>
            </a:r>
            <a:r>
              <a:rPr lang="en-US" sz="2800" dirty="0" smtClean="0">
                <a:latin typeface="Times New Roman" pitchFamily="18" charset="0"/>
              </a:rPr>
              <a:t>the process </a:t>
            </a:r>
            <a:r>
              <a:rPr lang="en-US" sz="2800" dirty="0">
                <a:latin typeface="Times New Roman" pitchFamily="18" charset="0"/>
              </a:rPr>
              <a:t>of moving a subtracted </a:t>
            </a:r>
            <a:r>
              <a:rPr lang="en-US" sz="2800" dirty="0" smtClean="0">
                <a:latin typeface="Times New Roman" pitchFamily="18" charset="0"/>
              </a:rPr>
              <a:t>quantity to </a:t>
            </a:r>
            <a:r>
              <a:rPr lang="en-US" sz="2800" dirty="0">
                <a:latin typeface="Times New Roman" pitchFamily="18" charset="0"/>
              </a:rPr>
              <a:t>the other side of an equation; </a:t>
            </a:r>
            <a:r>
              <a:rPr lang="en-US" sz="2800" i="1" dirty="0" smtClean="0">
                <a:latin typeface="Times New Roman" pitchFamily="18" charset="0"/>
              </a:rPr>
              <a:t>al-</a:t>
            </a:r>
            <a:r>
              <a:rPr lang="en-US" sz="2800" i="1" dirty="0" err="1" smtClean="0">
                <a:latin typeface="Times New Roman" pitchFamily="18" charset="0"/>
              </a:rPr>
              <a:t>muqabala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involves subtracting </a:t>
            </a:r>
            <a:r>
              <a:rPr lang="en-US" sz="2800" dirty="0" smtClean="0">
                <a:latin typeface="Times New Roman" pitchFamily="18" charset="0"/>
              </a:rPr>
              <a:t>equal </a:t>
            </a:r>
            <a:r>
              <a:rPr lang="en-US" sz="2800" dirty="0">
                <a:latin typeface="Times New Roman" pitchFamily="18" charset="0"/>
              </a:rPr>
              <a:t>quantities from both sides of </a:t>
            </a:r>
            <a:r>
              <a:rPr lang="en-US" sz="2800" dirty="0" smtClean="0">
                <a:latin typeface="Times New Roman" pitchFamily="18" charset="0"/>
              </a:rPr>
              <a:t>an </a:t>
            </a:r>
            <a:r>
              <a:rPr lang="en-US" sz="2800" dirty="0">
                <a:latin typeface="Times New Roman" pitchFamily="18" charset="0"/>
              </a:rPr>
              <a:t>equation.</a:t>
            </a:r>
          </a:p>
          <a:p>
            <a:pPr algn="ctr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Textbook of Algebra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75438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Hisab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</a:rPr>
              <a:t> al-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jabr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w'al-muqabala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was translated into Latin(Robert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</a:rPr>
              <a:t>Chestetr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) in 1145 as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Liber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algebrae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</a:rPr>
              <a:t> et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</a:rPr>
              <a:t>almucabala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from which we have the word "algebra"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for the whole process.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But don't expect al-Khwarizmi's </a:t>
            </a:r>
            <a:r>
              <a:rPr lang="en-US" i="1" dirty="0" smtClean="0">
                <a:latin typeface="Times New Roman" pitchFamily="18" charset="0"/>
              </a:rPr>
              <a:t>al-</a:t>
            </a:r>
            <a:r>
              <a:rPr lang="en-US" i="1" dirty="0" err="1" smtClean="0">
                <a:latin typeface="Times New Roman" pitchFamily="18" charset="0"/>
              </a:rPr>
              <a:t>jabr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to look anything like our algebra.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Al-</a:t>
            </a:r>
            <a:r>
              <a:rPr lang="en-US" dirty="0" err="1" smtClean="0">
                <a:latin typeface="Times New Roman" pitchFamily="18" charset="0"/>
              </a:rPr>
              <a:t>Kwharizmi's</a:t>
            </a:r>
            <a:r>
              <a:rPr lang="en-US" dirty="0" smtClean="0">
                <a:latin typeface="Times New Roman" pitchFamily="18" charset="0"/>
              </a:rPr>
              <a:t> book is written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entirely in prose, with none of the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symbols we use today.</a:t>
            </a: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2"/>
            <a:ext cx="7477125" cy="16779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dirty="0" smtClean="0"/>
              <a:t>GEORGE   SARTON(1884-1956) </a:t>
            </a:r>
            <a:br>
              <a:rPr lang="en-US" sz="2400" dirty="0" smtClean="0"/>
            </a:br>
            <a:r>
              <a:rPr lang="en-US" sz="2400" dirty="0" smtClean="0"/>
              <a:t>Author of Introduction to History of Science            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(3 Volumes)</a:t>
            </a:r>
            <a:br>
              <a:rPr lang="en-US" sz="2400" dirty="0" smtClean="0"/>
            </a:br>
            <a:r>
              <a:rPr lang="en-US" sz="2400" dirty="0" smtClean="0"/>
              <a:t>Former Prof. At Harvard Univ.</a:t>
            </a:r>
            <a:r>
              <a:rPr lang="en-US" sz="28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smtClean="0"/>
              <a:t>Wrote on Al-Khwarizmi as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... </a:t>
            </a:r>
            <a:r>
              <a:rPr lang="en-US" b="1" i="1" dirty="0" smtClean="0"/>
              <a:t>the greatest mathematician</a:t>
            </a:r>
          </a:p>
          <a:p>
            <a:pPr eaLnBrk="1" hangingPunct="1">
              <a:buFontTx/>
              <a:buNone/>
            </a:pPr>
            <a:r>
              <a:rPr lang="en-US" b="1" i="1" dirty="0" smtClean="0"/>
              <a:t>      of the time, and if one takes</a:t>
            </a:r>
          </a:p>
          <a:p>
            <a:pPr eaLnBrk="1" hangingPunct="1">
              <a:buFontTx/>
              <a:buNone/>
            </a:pPr>
            <a:r>
              <a:rPr lang="en-US" b="1" i="1" dirty="0" smtClean="0"/>
              <a:t>   all the circumstances into                                 account,</a:t>
            </a:r>
          </a:p>
          <a:p>
            <a:pPr eaLnBrk="1" hangingPunct="1"/>
            <a:r>
              <a:rPr lang="en-US" b="1" i="1" dirty="0" smtClean="0"/>
              <a:t> one of the greatest of all time....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Al-Khwarizmi wrote 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7924800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Algorithm de </a:t>
            </a:r>
            <a:r>
              <a:rPr lang="en-US" sz="2400" dirty="0" err="1" smtClean="0">
                <a:solidFill>
                  <a:schemeClr val="tx2"/>
                </a:solidFill>
              </a:rPr>
              <a:t>numero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Indorum</a:t>
            </a:r>
            <a:r>
              <a:rPr lang="en-US" sz="2400" dirty="0" smtClean="0">
                <a:solidFill>
                  <a:schemeClr val="tx2"/>
                </a:solidFill>
              </a:rPr>
              <a:t> (Al-Khwarizmi on the Hindu Art of Reckoning) gave ALGORITHM deriving from his name in the title of the book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He explained the use of </a:t>
            </a:r>
            <a:r>
              <a:rPr lang="en-US" sz="2800" dirty="0" smtClean="0">
                <a:solidFill>
                  <a:schemeClr val="hlink"/>
                </a:solidFill>
              </a:rPr>
              <a:t>ZERO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He developed the decimal system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Developed several arithmetical procedures including</a:t>
            </a:r>
            <a:r>
              <a:rPr lang="en-US" sz="2400" dirty="0" smtClean="0">
                <a:solidFill>
                  <a:schemeClr val="hlink"/>
                </a:solidFill>
              </a:rPr>
              <a:t> operations on fractions.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 developed in detail Trigonometric tables containing Sine functions and tangent functions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Developed calculus of two errors, which led him to the concept of </a:t>
            </a:r>
            <a:r>
              <a:rPr lang="en-US" sz="2400" i="1" dirty="0" smtClean="0">
                <a:solidFill>
                  <a:schemeClr val="hlink"/>
                </a:solidFill>
              </a:rPr>
              <a:t>differentiation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/>
              <a:t>Al-Khwarizmi wrote on Astronomy.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7315200" cy="2743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Calendars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True positions of the sun, moon, and planets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Spherical astronomy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Parallax and eclipse calculations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Visibility of the moon (21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CENTURY Muslims are confused on the sighting of the moon)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Wrote a book on Astronomical Tables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               -A SIGNIFICANT CONTRIBUTION TO THE SCIENCE OF ASTRONOMY.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chemeClr val="hlink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200400"/>
            <a:ext cx="7010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Al-Khwarizmi also wrote on Geography.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191000"/>
            <a:ext cx="91440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4038600"/>
            <a:ext cx="7239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Kebab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surat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al-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ard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(book of the form of the earth)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Gave latitudes and longitudes for 2,402 cities and landmarks, forming the basis for a world map.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Created a map of the then known world which shows the pacific coast of South America –about 700 years before Columbus discovered America.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Al-Khwarizmi's books translated into Latin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Kitab al-Jam'a wal-Tafreeq bil Hisab al-Hindi (on Arithmetic)</a:t>
            </a:r>
          </a:p>
          <a:p>
            <a:pPr eaLnBrk="1" hangingPunct="1"/>
            <a:r>
              <a:rPr lang="en-US" sz="2800" smtClean="0"/>
              <a:t>Al-Maqala fi Hisab al-Jabr wa-al-Muqabilah ( on Algebra) by Englishman, Robert of Chester (1145 CE)</a:t>
            </a:r>
          </a:p>
          <a:p>
            <a:pPr eaLnBrk="1" hangingPunct="1"/>
            <a:r>
              <a:rPr lang="en-US" sz="2800" smtClean="0"/>
              <a:t>Arabic numerals and number system assisted progress in science, accounting and bookkeeping.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400" u="sng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For 8 centuries (7th century-15th century), the medieval Muslim scholars made significant contributions in scientific progress when Western countries were still in the Dark Ages.</a:t>
            </a:r>
          </a:p>
          <a:p>
            <a:pPr>
              <a:lnSpc>
                <a:spcPct val="90000"/>
              </a:lnSpc>
            </a:pPr>
            <a:r>
              <a:rPr lang="en-US" sz="2800" b="1"/>
              <a:t>The Muslim Holy Book, Quran emphasizes: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To observe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To reflect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Intellectual pursuit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Rationality to understand the world</a:t>
            </a:r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019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WHY STUDY ALGEBRA?</a:t>
            </a:r>
          </a:p>
        </p:txBody>
      </p:sp>
      <p:pic>
        <p:nvPicPr>
          <p:cNvPr id="12292" name="Picture 8" descr="mathmedia_1841_657979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00600" y="1143000"/>
            <a:ext cx="4038600" cy="4343400"/>
          </a:xfrm>
        </p:spPr>
      </p:pic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143000"/>
            <a:ext cx="48768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When the brain is stimulated to think, the hair-like dendrites of the brain grow more extensive and more complex enabling more connections with other brain cells</a:t>
            </a:r>
            <a:r>
              <a:rPr lang="en-US" sz="2400" dirty="0" smtClean="0"/>
              <a:t>. We often hear that we use only a small percentage of our brain's capacity. The study of algebra is a way to increase our use of this marvelous muscle. By studying algebra, more "highways" are "built" upon which future "cargo" is transported -- cargo other than algebra.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Breaking the Boundaries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162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The Renaissance, the Enlightenment and the Industrial Revolution were great achievements. These developments drew on the experience of the Muslim world, India and China.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Today a mathematician in Boston invokes </a:t>
            </a:r>
            <a:r>
              <a:rPr lang="en-US" dirty="0" smtClean="0">
                <a:solidFill>
                  <a:schemeClr val="hlink"/>
                </a:solidFill>
                <a:latin typeface="Times New Roman" pitchFamily="18" charset="0"/>
              </a:rPr>
              <a:t>algorithm</a:t>
            </a:r>
            <a:r>
              <a:rPr lang="en-US" dirty="0" smtClean="0">
                <a:latin typeface="Times New Roman" pitchFamily="18" charset="0"/>
              </a:rPr>
              <a:t> to solve a difficult computational problem, then he/she is commemorating Al-Khwarizmi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162800" cy="4800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Algebra and algorithms are enabling the building of computers, and the creation of encryption. 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modern technology industry would not exist without the contributions of Muslim mathematicians like Al-Khwarizmi.</a:t>
            </a:r>
          </a:p>
        </p:txBody>
      </p:sp>
    </p:spTree>
    <p:custDataLst>
      <p:tags r:id="rId1"/>
    </p:custDataLst>
  </p:cSld>
  <p:clrMapOvr>
    <a:masterClrMapping/>
  </p:clrMapOvr>
  <p:transition spd="slow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76200"/>
            <a:ext cx="7477125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400" b="1" u="sng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20" name="Picture 4" descr="iran-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7810500" cy="5410200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838200" y="1066800"/>
            <a:ext cx="594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was born in  </a:t>
            </a:r>
            <a:r>
              <a:rPr lang="en-US" dirty="0" err="1" smtClean="0"/>
              <a:t>Afshana</a:t>
            </a:r>
            <a:r>
              <a:rPr lang="en-US" dirty="0" smtClean="0"/>
              <a:t> </a:t>
            </a:r>
            <a:r>
              <a:rPr lang="en-US" dirty="0"/>
              <a:t>village near </a:t>
            </a:r>
            <a:r>
              <a:rPr lang="en-US" dirty="0" smtClean="0"/>
              <a:t>Bukhara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400" u="sng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582863"/>
            <a:ext cx="7386638" cy="35131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One of the brilliant physicians of 10th century</a:t>
            </a:r>
          </a:p>
          <a:p>
            <a:pPr>
              <a:lnSpc>
                <a:spcPct val="90000"/>
              </a:lnSpc>
            </a:pPr>
            <a:r>
              <a:rPr lang="en-US" sz="2400" b="1"/>
              <a:t>His classical medical work was studied in the Middle East and European Universities until 16th century</a:t>
            </a:r>
          </a:p>
          <a:p>
            <a:pPr>
              <a:lnSpc>
                <a:spcPct val="90000"/>
              </a:lnSpc>
            </a:pPr>
            <a:r>
              <a:rPr lang="en-US" sz="2400" b="1"/>
              <a:t>Age 14 – mastered Arabic language, Quran,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Philosophy, Mathematics and Logic.</a:t>
            </a:r>
          </a:p>
          <a:p>
            <a:pPr>
              <a:lnSpc>
                <a:spcPct val="90000"/>
              </a:lnSpc>
            </a:pPr>
            <a:r>
              <a:rPr lang="en-US" sz="2400" b="1"/>
              <a:t>Age 17 – learned medicine and became an expert physician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219325" y="1570038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accent1"/>
                </a:solidFill>
              </a:rPr>
              <a:t>Abu Ali Hussain Ibn-Sina (Avicenna)</a:t>
            </a:r>
          </a:p>
          <a:p>
            <a:pPr algn="ctr"/>
            <a:r>
              <a:rPr lang="en-US" sz="2000" b="1">
                <a:solidFill>
                  <a:schemeClr val="accent1"/>
                </a:solidFill>
              </a:rPr>
              <a:t>980-1037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400" u="sng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733675"/>
            <a:ext cx="7386638" cy="33623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FFFF"/>
                </a:solidFill>
              </a:rPr>
              <a:t>Al-Qanoon Fil-Tib</a:t>
            </a:r>
            <a:r>
              <a:rPr lang="en-US" sz="2400" b="1"/>
              <a:t> (Cannon of Avicenna), 5 Volumes.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    Superseded the work of Galen and Razi</a:t>
            </a:r>
          </a:p>
          <a:p>
            <a:pPr>
              <a:lnSpc>
                <a:spcPct val="80000"/>
              </a:lnSpc>
            </a:pPr>
            <a:r>
              <a:rPr lang="en-US" sz="2400" b="1"/>
              <a:t>Vol 1- Deals with Anatomy and Physiology</a:t>
            </a:r>
          </a:p>
          <a:p>
            <a:pPr>
              <a:lnSpc>
                <a:spcPct val="80000"/>
              </a:lnSpc>
            </a:pPr>
            <a:r>
              <a:rPr lang="en-US" sz="2400" b="1"/>
              <a:t>Vol 2- Describes Pharmacology</a:t>
            </a:r>
          </a:p>
          <a:p>
            <a:pPr>
              <a:lnSpc>
                <a:spcPct val="80000"/>
              </a:lnSpc>
            </a:pPr>
            <a:r>
              <a:rPr lang="en-US" sz="2400" b="1"/>
              <a:t>Vol 3- Pathology and Disease Process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Vol 4- Discusses fever, Signs and Symptoms of  Disease</a:t>
            </a:r>
          </a:p>
          <a:p>
            <a:pPr>
              <a:lnSpc>
                <a:spcPct val="80000"/>
              </a:lnSpc>
            </a:pPr>
            <a:r>
              <a:rPr lang="en-US" sz="2400" b="1"/>
              <a:t>Vol 5- Treatment Modalities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82763" y="1585913"/>
            <a:ext cx="5446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Abu Ali Hussain Ibn-Sina (Avicenna)</a:t>
            </a:r>
          </a:p>
          <a:p>
            <a:pPr algn="ctr"/>
            <a:r>
              <a:rPr lang="en-US" sz="2400" b="1">
                <a:solidFill>
                  <a:schemeClr val="accent1"/>
                </a:solidFill>
              </a:rPr>
              <a:t>980-1037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22860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Wrote 200 Books-Most famous books: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400" u="sng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7386638" cy="3663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Other famous book, </a:t>
            </a:r>
            <a:r>
              <a:rPr lang="en-US" sz="2000" b="1">
                <a:solidFill>
                  <a:srgbClr val="FFFFFF"/>
                </a:solidFill>
              </a:rPr>
              <a:t>Kitab-ul-Shifa</a:t>
            </a:r>
            <a:r>
              <a:rPr lang="en-US" sz="2000" b="1"/>
              <a:t>, covers Philosophy, Medicine and Ethics</a:t>
            </a:r>
          </a:p>
          <a:p>
            <a:pPr>
              <a:lnSpc>
                <a:spcPct val="80000"/>
              </a:lnSpc>
            </a:pPr>
            <a:r>
              <a:rPr lang="en-US" sz="2000" b="1"/>
              <a:t>He described 700 medical preparations and their specific usage.</a:t>
            </a:r>
          </a:p>
          <a:p>
            <a:pPr>
              <a:lnSpc>
                <a:spcPct val="80000"/>
              </a:lnSpc>
            </a:pPr>
            <a:r>
              <a:rPr lang="en-US" sz="2000" b="1"/>
              <a:t>He discussed contagious diseases-phthisis and TB</a:t>
            </a:r>
          </a:p>
          <a:p>
            <a:pPr>
              <a:lnSpc>
                <a:spcPct val="80000"/>
              </a:lnSpc>
            </a:pPr>
            <a:r>
              <a:rPr lang="en-US" sz="2000" b="1"/>
              <a:t>Described spread of disease through water, soil and human contact</a:t>
            </a:r>
          </a:p>
          <a:p>
            <a:pPr>
              <a:lnSpc>
                <a:spcPct val="80000"/>
              </a:lnSpc>
            </a:pPr>
            <a:r>
              <a:rPr lang="en-US" sz="2000" b="1"/>
              <a:t>He was one of the first to theorizes that small organisms may be responsible for infectious diseases</a:t>
            </a:r>
          </a:p>
          <a:p>
            <a:pPr>
              <a:lnSpc>
                <a:spcPct val="80000"/>
              </a:lnSpc>
            </a:pPr>
            <a:r>
              <a:rPr lang="en-US" sz="2000" b="1"/>
              <a:t>He described guinea worm infestation</a:t>
            </a:r>
          </a:p>
          <a:p>
            <a:pPr>
              <a:lnSpc>
                <a:spcPct val="80000"/>
              </a:lnSpc>
            </a:pPr>
            <a:r>
              <a:rPr lang="en-US" sz="2000" b="1"/>
              <a:t>“ Whoever has thoroughly understood the book ‘Al-Qanun’, to him nothing will remain hidden of the fundamentals of the medicine”.</a:t>
            </a:r>
          </a:p>
          <a:p>
            <a:pPr>
              <a:lnSpc>
                <a:spcPct val="80000"/>
              </a:lnSpc>
            </a:pPr>
            <a:r>
              <a:rPr lang="en-US" sz="2000" b="1"/>
              <a:t>“Probably no medical work ever written has been studied so much”.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      (Encyclopedia Britannica)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95400" y="1219200"/>
            <a:ext cx="5446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Abu Ali Hussain Ibn-Sina (Avicenna)</a:t>
            </a:r>
          </a:p>
          <a:p>
            <a:pPr algn="ctr"/>
            <a:r>
              <a:rPr lang="en-US" sz="2400" b="1">
                <a:solidFill>
                  <a:schemeClr val="accent1"/>
                </a:solidFill>
              </a:rPr>
              <a:t>980-103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Al-</a:t>
            </a:r>
            <a:r>
              <a:rPr lang="en-US" b="1" dirty="0" err="1" smtClean="0"/>
              <a:t>Beruni</a:t>
            </a:r>
            <a:r>
              <a:rPr lang="en-US" b="1" dirty="0" smtClean="0"/>
              <a:t> (973-1078)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Abu </a:t>
            </a:r>
            <a:r>
              <a:rPr lang="en-US" sz="2800" dirty="0" err="1" smtClean="0"/>
              <a:t>Rehan</a:t>
            </a:r>
            <a:r>
              <a:rPr lang="en-US" sz="2800" dirty="0" smtClean="0"/>
              <a:t> Mohammed bin Ahmed was born in </a:t>
            </a:r>
            <a:r>
              <a:rPr lang="en-US" sz="2800" dirty="0" err="1" smtClean="0"/>
              <a:t>Khwarizm</a:t>
            </a:r>
            <a:r>
              <a:rPr lang="en-US" sz="2800" dirty="0" smtClean="0"/>
              <a:t>, Uzbekistan.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was one of the world’s outstanding astronomers, Physicians, Physicists, Mathematicians, Geographers, Geologists and Astrologers.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also mastered Greek, </a:t>
            </a:r>
            <a:r>
              <a:rPr lang="en-US" sz="2800" dirty="0" err="1" smtClean="0"/>
              <a:t>Syriac</a:t>
            </a:r>
            <a:r>
              <a:rPr lang="en-US" sz="2800" dirty="0" smtClean="0"/>
              <a:t> and Sanskrit.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was a contemporary of </a:t>
            </a:r>
            <a:r>
              <a:rPr lang="en-US" sz="2800" dirty="0" err="1" smtClean="0"/>
              <a:t>Ibn-Sina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386638" cy="5638800"/>
          </a:xfrm>
        </p:spPr>
        <p:txBody>
          <a:bodyPr/>
          <a:lstStyle/>
          <a:p>
            <a:r>
              <a:rPr lang="en-US" dirty="0" smtClean="0"/>
              <a:t>From 1017 until his death he worked under the patronage of Sultan </a:t>
            </a:r>
            <a:r>
              <a:rPr lang="en-US" dirty="0" err="1" smtClean="0"/>
              <a:t>Mahmood</a:t>
            </a:r>
            <a:r>
              <a:rPr lang="en-US" dirty="0" smtClean="0"/>
              <a:t> </a:t>
            </a:r>
            <a:r>
              <a:rPr lang="en-US" dirty="0" err="1" smtClean="0"/>
              <a:t>Ghaznawi</a:t>
            </a:r>
            <a:r>
              <a:rPr lang="en-US" dirty="0" smtClean="0"/>
              <a:t> in Afghanistan.</a:t>
            </a:r>
          </a:p>
          <a:p>
            <a:r>
              <a:rPr lang="en-US" dirty="0" smtClean="0"/>
              <a:t>Sultan took him to India on his expeditions where he learned </a:t>
            </a:r>
            <a:r>
              <a:rPr lang="en-US" dirty="0" err="1" smtClean="0"/>
              <a:t>sanskrit</a:t>
            </a:r>
            <a:r>
              <a:rPr lang="en-US" dirty="0" smtClean="0"/>
              <a:t> and </a:t>
            </a:r>
            <a:r>
              <a:rPr lang="en-US" dirty="0" err="1" smtClean="0"/>
              <a:t>tranlated</a:t>
            </a:r>
            <a:r>
              <a:rPr lang="en-US" dirty="0" smtClean="0"/>
              <a:t> many books of science and mathematics from </a:t>
            </a:r>
            <a:r>
              <a:rPr lang="en-US" dirty="0" err="1" smtClean="0"/>
              <a:t>sanskrit</a:t>
            </a:r>
            <a:r>
              <a:rPr lang="en-US" dirty="0" smtClean="0"/>
              <a:t> to </a:t>
            </a:r>
            <a:r>
              <a:rPr lang="en-US" dirty="0" err="1" smtClean="0"/>
              <a:t>arabic</a:t>
            </a:r>
            <a:r>
              <a:rPr lang="en-US" dirty="0" smtClean="0"/>
              <a:t> and </a:t>
            </a:r>
            <a:r>
              <a:rPr lang="en-US" dirty="0" err="1" smtClean="0"/>
              <a:t>persian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 also wrote an anthropological study of Indian culture.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algn="ctr"/>
            <a:r>
              <a:rPr lang="en-US" b="1" dirty="0" smtClean="0"/>
              <a:t>Al-</a:t>
            </a:r>
            <a:r>
              <a:rPr lang="en-US" b="1" dirty="0" err="1" smtClean="0"/>
              <a:t>Beruni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Muslims Physician’s contributions to the medical sciences during Medieval period</a:t>
            </a:r>
            <a:endParaRPr lang="en-US" sz="2800" u="sng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George </a:t>
            </a:r>
            <a:r>
              <a:rPr lang="en-US" sz="2800" b="1" dirty="0" err="1"/>
              <a:t>Sarton</a:t>
            </a:r>
            <a:r>
              <a:rPr lang="en-US" sz="2800" b="1" dirty="0"/>
              <a:t> describing about Muslim scientists wrote </a:t>
            </a:r>
          </a:p>
          <a:p>
            <a:r>
              <a:rPr lang="en-US" sz="2800" b="1" dirty="0"/>
              <a:t>“During the period 750-1150 A.D. </a:t>
            </a:r>
          </a:p>
          <a:p>
            <a:pPr>
              <a:buFontTx/>
              <a:buNone/>
            </a:pPr>
            <a:r>
              <a:rPr lang="en-US" sz="2800" b="1" dirty="0"/>
              <a:t>   the contribution of the Muslim scholars </a:t>
            </a:r>
          </a:p>
          <a:p>
            <a:pPr>
              <a:buFontTx/>
              <a:buNone/>
            </a:pPr>
            <a:r>
              <a:rPr lang="en-US" sz="2800" b="1" dirty="0"/>
              <a:t>   were un-matched in its brilliance and </a:t>
            </a:r>
          </a:p>
          <a:p>
            <a:pPr>
              <a:buFontTx/>
              <a:buNone/>
            </a:pPr>
            <a:r>
              <a:rPr lang="en-US" sz="2800" b="1" dirty="0"/>
              <a:t>   included such intellectual giants as </a:t>
            </a:r>
          </a:p>
          <a:p>
            <a:pPr>
              <a:buFontTx/>
              <a:buNone/>
            </a:pPr>
            <a:r>
              <a:rPr lang="en-US" sz="2800" b="1" dirty="0"/>
              <a:t>   Al-</a:t>
            </a:r>
            <a:r>
              <a:rPr lang="en-US" sz="2800" b="1" dirty="0" err="1"/>
              <a:t>Razi</a:t>
            </a:r>
            <a:r>
              <a:rPr lang="en-US" sz="2800" b="1" dirty="0"/>
              <a:t>, Al-</a:t>
            </a:r>
            <a:r>
              <a:rPr lang="en-US" sz="2800" b="1" dirty="0" err="1"/>
              <a:t>Farabi</a:t>
            </a:r>
            <a:r>
              <a:rPr lang="en-US" sz="2800" b="1" dirty="0"/>
              <a:t>, </a:t>
            </a:r>
            <a:r>
              <a:rPr lang="en-US" sz="2800" b="1" dirty="0" err="1"/>
              <a:t>Ibn-Sina</a:t>
            </a:r>
            <a:r>
              <a:rPr lang="en-US" sz="2800" b="1" dirty="0"/>
              <a:t>, Al-</a:t>
            </a:r>
            <a:r>
              <a:rPr lang="en-US" sz="2800" b="1" dirty="0" err="1"/>
              <a:t>Haiytam</a:t>
            </a:r>
            <a:r>
              <a:rPr lang="en-US" sz="2800" b="1" dirty="0"/>
              <a:t>, </a:t>
            </a:r>
          </a:p>
          <a:p>
            <a:pPr>
              <a:buFontTx/>
              <a:buNone/>
            </a:pPr>
            <a:r>
              <a:rPr lang="en-US" sz="2800" b="1" dirty="0"/>
              <a:t>   Al-</a:t>
            </a:r>
            <a:r>
              <a:rPr lang="en-US" sz="2800" b="1" dirty="0" err="1"/>
              <a:t>Khawarzmi</a:t>
            </a:r>
            <a:r>
              <a:rPr lang="en-US" sz="2800" b="1" dirty="0"/>
              <a:t> and Ibn-Khaldun”.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Al-</a:t>
            </a:r>
            <a:r>
              <a:rPr lang="en-US" b="1" dirty="0" err="1" smtClean="0"/>
              <a:t>Beruni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the first scientist to prove that the earth moves around the sun and rotates on its axis </a:t>
            </a:r>
          </a:p>
          <a:p>
            <a:r>
              <a:rPr lang="en-US" dirty="0" smtClean="0"/>
              <a:t>He knew the earth was round 500 years before Columbus.</a:t>
            </a:r>
          </a:p>
          <a:p>
            <a:r>
              <a:rPr lang="en-US" dirty="0" smtClean="0"/>
              <a:t>He plotted the formation of 1029 stars and estimated the distance to the moon and the radius of earth correct to within 12 miles.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Al-</a:t>
            </a:r>
            <a:r>
              <a:rPr lang="en-US" b="1" dirty="0" err="1" smtClean="0"/>
              <a:t>Beruni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His famous books are :</a:t>
            </a:r>
          </a:p>
          <a:p>
            <a:r>
              <a:rPr lang="en-US" sz="3000" dirty="0" smtClean="0"/>
              <a:t>Al-</a:t>
            </a:r>
            <a:r>
              <a:rPr lang="en-US" sz="3000" dirty="0" err="1" smtClean="0"/>
              <a:t>ather</a:t>
            </a:r>
            <a:r>
              <a:rPr lang="en-US" sz="3000" dirty="0" smtClean="0"/>
              <a:t> Al-</a:t>
            </a:r>
            <a:r>
              <a:rPr lang="en-US" sz="3000" dirty="0" err="1" smtClean="0"/>
              <a:t>Baqia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‘Al-</a:t>
            </a:r>
            <a:r>
              <a:rPr lang="en-US" sz="3000" dirty="0" err="1" smtClean="0"/>
              <a:t>Tafhim-ki</a:t>
            </a:r>
            <a:r>
              <a:rPr lang="en-US" sz="3000" dirty="0" smtClean="0"/>
              <a:t> </a:t>
            </a:r>
            <a:r>
              <a:rPr lang="en-US" sz="3000" dirty="0" err="1" smtClean="0"/>
              <a:t>Awail</a:t>
            </a:r>
            <a:r>
              <a:rPr lang="en-US" sz="3000" dirty="0" smtClean="0"/>
              <a:t> </a:t>
            </a:r>
            <a:r>
              <a:rPr lang="en-US" sz="3000" dirty="0" err="1" smtClean="0"/>
              <a:t>Sina’at</a:t>
            </a:r>
            <a:r>
              <a:rPr lang="en-US" sz="3000" dirty="0" smtClean="0"/>
              <a:t> al </a:t>
            </a:r>
            <a:r>
              <a:rPr lang="en-US" sz="3000" dirty="0" err="1" smtClean="0"/>
              <a:t>Tanjin</a:t>
            </a:r>
            <a:r>
              <a:rPr lang="en-US" sz="3000" dirty="0" smtClean="0"/>
              <a:t>’ </a:t>
            </a:r>
          </a:p>
          <a:p>
            <a:r>
              <a:rPr lang="en-US" sz="3000" dirty="0" smtClean="0"/>
              <a:t>‘Al-</a:t>
            </a:r>
            <a:r>
              <a:rPr lang="en-US" sz="3000" dirty="0" err="1" smtClean="0"/>
              <a:t>Qanun</a:t>
            </a:r>
            <a:r>
              <a:rPr lang="en-US" sz="3000" dirty="0" smtClean="0"/>
              <a:t> A-</a:t>
            </a:r>
            <a:r>
              <a:rPr lang="en-US" sz="3000" dirty="0" err="1" smtClean="0"/>
              <a:t>Masudi</a:t>
            </a:r>
            <a:r>
              <a:rPr lang="en-US" sz="3000" dirty="0" smtClean="0"/>
              <a:t> </a:t>
            </a:r>
            <a:r>
              <a:rPr lang="en-US" sz="3000" dirty="0" err="1" smtClean="0"/>
              <a:t>Fi</a:t>
            </a:r>
            <a:r>
              <a:rPr lang="en-US" sz="3000" dirty="0" smtClean="0"/>
              <a:t> Al-</a:t>
            </a:r>
            <a:r>
              <a:rPr lang="en-US" sz="3000" dirty="0" err="1" smtClean="0"/>
              <a:t>Haia</a:t>
            </a:r>
            <a:r>
              <a:rPr lang="en-US" sz="3000" dirty="0" smtClean="0"/>
              <a:t> </a:t>
            </a:r>
            <a:r>
              <a:rPr lang="en-US" sz="3000" dirty="0" err="1" smtClean="0"/>
              <a:t>Wa</a:t>
            </a:r>
            <a:r>
              <a:rPr lang="en-US" sz="3000" dirty="0" smtClean="0"/>
              <a:t> Al-</a:t>
            </a:r>
            <a:r>
              <a:rPr lang="en-US" sz="3000" dirty="0" err="1" smtClean="0"/>
              <a:t>Najum</a:t>
            </a:r>
            <a:r>
              <a:rPr lang="en-US" sz="3000" dirty="0" smtClean="0"/>
              <a:t>’</a:t>
            </a:r>
          </a:p>
          <a:p>
            <a:r>
              <a:rPr lang="en-US" sz="3000" dirty="0" smtClean="0"/>
              <a:t>‘</a:t>
            </a:r>
            <a:r>
              <a:rPr lang="en-US" sz="3000" dirty="0" err="1" smtClean="0"/>
              <a:t>Kitab</a:t>
            </a:r>
            <a:r>
              <a:rPr lang="en-US" sz="3000" dirty="0" smtClean="0"/>
              <a:t> al-Hind’</a:t>
            </a:r>
          </a:p>
          <a:p>
            <a:pPr>
              <a:buNone/>
            </a:pPr>
            <a:r>
              <a:rPr lang="en-US" sz="3000" dirty="0" smtClean="0"/>
              <a:t> He was an astronomer, Historian , Geographic and a walking encyclopedia. </a:t>
            </a:r>
            <a:endParaRPr lang="en-US" sz="3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Ulug</a:t>
            </a:r>
            <a:r>
              <a:rPr lang="en-US" dirty="0" smtClean="0"/>
              <a:t> Beg 1394-1449</a:t>
            </a:r>
            <a:br>
              <a:rPr lang="en-US" dirty="0" smtClean="0"/>
            </a:br>
            <a:r>
              <a:rPr lang="en-US" sz="2800" dirty="0" smtClean="0"/>
              <a:t>The King who was a Scientist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Ulug</a:t>
            </a:r>
            <a:r>
              <a:rPr lang="en-US" sz="2800" dirty="0" smtClean="0"/>
              <a:t> Beg was  the </a:t>
            </a:r>
            <a:r>
              <a:rPr lang="en-US" sz="2800" dirty="0" err="1" smtClean="0"/>
              <a:t>gransdon</a:t>
            </a:r>
            <a:r>
              <a:rPr lang="en-US" sz="2800" dirty="0" smtClean="0"/>
              <a:t> of </a:t>
            </a:r>
            <a:r>
              <a:rPr lang="en-US" sz="2800" dirty="0" err="1" smtClean="0"/>
              <a:t>Temur</a:t>
            </a:r>
            <a:r>
              <a:rPr lang="en-US" sz="2800" dirty="0" smtClean="0"/>
              <a:t>. Born in </a:t>
            </a:r>
            <a:r>
              <a:rPr lang="en-US" sz="2800" dirty="0" err="1" smtClean="0"/>
              <a:t>Samarkhand</a:t>
            </a:r>
            <a:r>
              <a:rPr lang="en-US" sz="2800" dirty="0" smtClean="0"/>
              <a:t> and became ruler of </a:t>
            </a:r>
            <a:r>
              <a:rPr lang="en-US" sz="2800" dirty="0" err="1" smtClean="0"/>
              <a:t>Samarkhand</a:t>
            </a:r>
            <a:r>
              <a:rPr lang="en-US" sz="2800" dirty="0" smtClean="0"/>
              <a:t> and </a:t>
            </a:r>
            <a:r>
              <a:rPr lang="en-US" sz="2800" dirty="0" err="1" smtClean="0"/>
              <a:t>Farghana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He was a true scientist who promoted secular scientific education with </a:t>
            </a:r>
            <a:r>
              <a:rPr lang="en-US" sz="2800" dirty="0" err="1" smtClean="0"/>
              <a:t>regilious</a:t>
            </a:r>
            <a:r>
              <a:rPr lang="en-US" sz="2800" dirty="0" smtClean="0"/>
              <a:t> studies. He </a:t>
            </a:r>
            <a:r>
              <a:rPr lang="en-US" sz="2800" dirty="0" err="1" smtClean="0"/>
              <a:t>biult</a:t>
            </a:r>
            <a:r>
              <a:rPr lang="en-US" sz="2800" dirty="0" smtClean="0"/>
              <a:t> </a:t>
            </a:r>
            <a:r>
              <a:rPr lang="en-US" sz="2800" dirty="0" err="1" smtClean="0"/>
              <a:t>madrasas</a:t>
            </a:r>
            <a:r>
              <a:rPr lang="en-US" sz="2800" dirty="0" smtClean="0"/>
              <a:t> in </a:t>
            </a:r>
            <a:r>
              <a:rPr lang="en-US" sz="2800" dirty="0" err="1" smtClean="0"/>
              <a:t>Samarkhand</a:t>
            </a:r>
            <a:r>
              <a:rPr lang="en-US" sz="2800" dirty="0" smtClean="0"/>
              <a:t> and surrounding areas and hired by scientist if the time to teach in this </a:t>
            </a:r>
            <a:r>
              <a:rPr lang="en-US" sz="2800" dirty="0" err="1" smtClean="0"/>
              <a:t>madrasas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</a:t>
            </a:r>
            <a:r>
              <a:rPr lang="en-US" sz="2800" dirty="0" err="1" smtClean="0"/>
              <a:t>alos</a:t>
            </a:r>
            <a:r>
              <a:rPr lang="en-US" sz="2800" dirty="0" smtClean="0"/>
              <a:t> built the largest observatory in 1420.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Ulug</a:t>
            </a:r>
            <a:r>
              <a:rPr lang="en-US" dirty="0" smtClean="0"/>
              <a:t> Beg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 developed a catalogue of starts ‘</a:t>
            </a:r>
            <a:r>
              <a:rPr lang="en-US" sz="2800" dirty="0" err="1" smtClean="0"/>
              <a:t>Zij</a:t>
            </a:r>
            <a:r>
              <a:rPr lang="en-US" sz="2800" dirty="0" smtClean="0"/>
              <a:t>-I </a:t>
            </a:r>
            <a:r>
              <a:rPr lang="en-US" sz="2800" dirty="0" err="1" smtClean="0"/>
              <a:t>Sultani</a:t>
            </a:r>
            <a:r>
              <a:rPr lang="en-US" sz="2800" dirty="0" smtClean="0"/>
              <a:t>’ </a:t>
            </a:r>
            <a:r>
              <a:rPr lang="en-US" sz="2800" dirty="0" err="1" smtClean="0"/>
              <a:t>whih</a:t>
            </a:r>
            <a:r>
              <a:rPr lang="en-US" sz="2800" dirty="0" smtClean="0"/>
              <a:t> was the first </a:t>
            </a:r>
            <a:r>
              <a:rPr lang="en-US" sz="2800" dirty="0" err="1" smtClean="0"/>
              <a:t>comorehensive</a:t>
            </a:r>
            <a:r>
              <a:rPr lang="en-US" sz="2800" dirty="0" smtClean="0"/>
              <a:t> stellar catalogue </a:t>
            </a:r>
            <a:r>
              <a:rPr lang="en-US" sz="2800" dirty="0" err="1" smtClean="0"/>
              <a:t>sicnce</a:t>
            </a:r>
            <a:r>
              <a:rPr lang="en-US" sz="2800" dirty="0" smtClean="0"/>
              <a:t> Ptolemy. </a:t>
            </a:r>
          </a:p>
          <a:p>
            <a:r>
              <a:rPr lang="en-US" sz="2800" dirty="0" smtClean="0"/>
              <a:t>He coordinated 1018 stars. </a:t>
            </a:r>
            <a:r>
              <a:rPr lang="en-US" sz="2800" dirty="0" err="1" smtClean="0"/>
              <a:t>Divised</a:t>
            </a:r>
            <a:r>
              <a:rPr lang="en-US" sz="2800" dirty="0" smtClean="0"/>
              <a:t> rules for </a:t>
            </a:r>
            <a:r>
              <a:rPr lang="en-US" sz="2800" dirty="0" err="1" smtClean="0"/>
              <a:t>prdeicting</a:t>
            </a:r>
            <a:r>
              <a:rPr lang="en-US" sz="2800" dirty="0" smtClean="0"/>
              <a:t> </a:t>
            </a:r>
            <a:r>
              <a:rPr lang="en-US" sz="2800" dirty="0" err="1" smtClean="0"/>
              <a:t>elipses</a:t>
            </a:r>
            <a:r>
              <a:rPr lang="en-US" sz="2800" dirty="0" smtClean="0"/>
              <a:t> and </a:t>
            </a:r>
            <a:r>
              <a:rPr lang="en-US" sz="2800" dirty="0" err="1" smtClean="0"/>
              <a:t>measuure</a:t>
            </a:r>
            <a:r>
              <a:rPr lang="en-US" sz="2800" dirty="0" smtClean="0"/>
              <a:t> the </a:t>
            </a:r>
            <a:r>
              <a:rPr lang="en-US" sz="2800" dirty="0" err="1" smtClean="0"/>
              <a:t>yeat</a:t>
            </a:r>
            <a:r>
              <a:rPr lang="en-US" sz="2800" dirty="0" smtClean="0"/>
              <a:t> two within one minute of </a:t>
            </a:r>
            <a:r>
              <a:rPr lang="en-US" sz="2800" dirty="0" err="1" smtClean="0"/>
              <a:t>mordrern</a:t>
            </a:r>
            <a:r>
              <a:rPr lang="en-US" sz="2800" dirty="0" smtClean="0"/>
              <a:t> electronic calculations</a:t>
            </a:r>
          </a:p>
          <a:p>
            <a:r>
              <a:rPr lang="en-US" sz="2800" dirty="0" smtClean="0"/>
              <a:t>He correct errors of </a:t>
            </a:r>
            <a:r>
              <a:rPr lang="en-US" sz="2800" dirty="0" err="1" smtClean="0"/>
              <a:t>Ptolemey</a:t>
            </a:r>
            <a:r>
              <a:rPr lang="en-US" sz="2800" dirty="0" smtClean="0"/>
              <a:t> which will not change  </a:t>
            </a:r>
            <a:r>
              <a:rPr lang="en-US" sz="2800" dirty="0" err="1" smtClean="0"/>
              <a:t>unti</a:t>
            </a:r>
            <a:r>
              <a:rPr lang="en-US" sz="2800" dirty="0" smtClean="0"/>
              <a:t> </a:t>
            </a:r>
            <a:r>
              <a:rPr lang="en-US" sz="2800" dirty="0" err="1" smtClean="0"/>
              <a:t>lthen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Ulug</a:t>
            </a:r>
            <a:r>
              <a:rPr lang="en-US" dirty="0" smtClean="0"/>
              <a:t> Beg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Like Galileo, he challenged religious </a:t>
            </a:r>
            <a:r>
              <a:rPr lang="en-US" sz="2400" smtClean="0"/>
              <a:t>orthodoxy which </a:t>
            </a:r>
            <a:r>
              <a:rPr lang="en-US" sz="2400" dirty="0" smtClean="0"/>
              <a:t>resulted in conflict with the clergy. Although he built </a:t>
            </a:r>
            <a:r>
              <a:rPr lang="en-US" sz="2400" dirty="0" err="1" smtClean="0"/>
              <a:t>madrasas</a:t>
            </a:r>
            <a:r>
              <a:rPr lang="en-US" sz="2400" dirty="0" smtClean="0"/>
              <a:t> which were teaching theology he was bitterly opposed.</a:t>
            </a:r>
          </a:p>
          <a:p>
            <a:r>
              <a:rPr lang="en-US" sz="2400" dirty="0" smtClean="0"/>
              <a:t>He was sentenced to deportation to Mecca, but he was assassinated just outside </a:t>
            </a:r>
            <a:r>
              <a:rPr lang="en-US" sz="2400" dirty="0" err="1" smtClean="0"/>
              <a:t>Samarkhand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His observatory was completely dismantled. </a:t>
            </a:r>
          </a:p>
          <a:p>
            <a:r>
              <a:rPr lang="en-US" sz="2400" dirty="0" smtClean="0"/>
              <a:t>In 1908 Russian Archeologist  rediscovered the observatory.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</a:rPr>
              <a:t>Ms. </a:t>
            </a:r>
            <a:r>
              <a:rPr lang="en-US" sz="3200" b="1" dirty="0" err="1" smtClean="0">
                <a:latin typeface="Times New Roman" pitchFamily="18" charset="0"/>
              </a:rPr>
              <a:t>Carly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Fiorina</a:t>
            </a:r>
            <a:r>
              <a:rPr lang="en-US" sz="3200" b="1" dirty="0" smtClean="0">
                <a:latin typeface="Times New Roman" pitchFamily="18" charset="0"/>
              </a:rPr>
              <a:t>, Hewlett-Packard's former Chairman and CEO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7543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Minneapolis, MN on Sept. 26, 2001 said, "There was once a civilization that was the greatest in the world.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civilization was driven by invention.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architects designed buildings that defied gravity.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doctors examined the human body, and found new cures for disease.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astronomers looked into the heavens named the stars, and paved the way for space travel and exploration.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Ms. </a:t>
            </a:r>
            <a:r>
              <a:rPr lang="en-US" dirty="0" err="1" smtClean="0"/>
              <a:t>Carly</a:t>
            </a:r>
            <a:r>
              <a:rPr lang="en-US" dirty="0" smtClean="0"/>
              <a:t> </a:t>
            </a:r>
            <a:r>
              <a:rPr lang="en-US" dirty="0" err="1" smtClean="0"/>
              <a:t>Fiorina</a:t>
            </a:r>
            <a:endParaRPr lang="en-US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7467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other nations were afraid of ideas, this civilization thrived on them, and kept them alive.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censors threatened to wipe out knowledge from past civilizations, this civilization kept the knowledge alive, and passed it on to others.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modern Western civilization shares many of these traits, the civilization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I'am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talking about was the Islamic World, 800-1600 CE, which included the Ottoman Empire, the Courts of Baghdad, Damascus and Cairo. (She forgot Cordoba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It was leadership that harnessed the full capabilities of a very diverse population-that included Christian, Islamic and Jewish traditions.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228600"/>
            <a:ext cx="7315200" cy="1622425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Imam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Mohammed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Ibn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Ismail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2">
                    <a:lumMod val="50000"/>
                  </a:schemeClr>
                </a:solidFill>
              </a:rPr>
              <a:t>Bukhari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(R.A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809 C.E.– 869 C.E.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85800" y="2286000"/>
            <a:ext cx="7086600" cy="4191000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He was born in Bukhara. His father died when he was very young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>
                <a:solidFill>
                  <a:schemeClr val="tx1"/>
                </a:solidFill>
              </a:rPr>
              <a:t>the age of sixteen he memorized </a:t>
            </a:r>
            <a:r>
              <a:rPr lang="en-US" b="1" dirty="0" smtClean="0">
                <a:solidFill>
                  <a:schemeClr val="tx1"/>
                </a:solidFill>
              </a:rPr>
              <a:t>over    2000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ahadiths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Performed Hajj at the age of 16 and stayed in </a:t>
            </a:r>
            <a:r>
              <a:rPr lang="en-US" dirty="0" err="1" smtClean="0">
                <a:solidFill>
                  <a:schemeClr val="tx1"/>
                </a:solidFill>
              </a:rPr>
              <a:t>Makkah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Madina</a:t>
            </a:r>
            <a:r>
              <a:rPr lang="en-US" dirty="0" smtClean="0">
                <a:solidFill>
                  <a:schemeClr val="tx1"/>
                </a:solidFill>
              </a:rPr>
              <a:t> for four years.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He compiled two books of 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hadith</a:t>
            </a:r>
            <a:r>
              <a:rPr lang="en-US" dirty="0" smtClean="0">
                <a:solidFill>
                  <a:schemeClr val="tx1"/>
                </a:solidFill>
              </a:rPr>
              <a:t> before the age of 20.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/>
              <a:t>‘</a:t>
            </a:r>
            <a:r>
              <a:rPr lang="en-US" b="1" dirty="0" err="1">
                <a:solidFill>
                  <a:schemeClr val="tx1"/>
                </a:solidFill>
              </a:rPr>
              <a:t>Qadhaayas-Sahaabah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Wat-Taabi’een</a:t>
            </a:r>
            <a:r>
              <a:rPr lang="en-US" b="1" dirty="0">
                <a:solidFill>
                  <a:schemeClr val="tx1"/>
                </a:solidFill>
              </a:rPr>
              <a:t>’ and ‘</a:t>
            </a:r>
            <a:r>
              <a:rPr lang="en-US" b="1" dirty="0" err="1">
                <a:solidFill>
                  <a:schemeClr val="tx1"/>
                </a:solidFill>
              </a:rPr>
              <a:t>Taareekhul-Kabeer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33412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His travels and Collection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Ahadith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travelled to Syria Egypt </a:t>
            </a:r>
            <a:r>
              <a:rPr lang="en-US" dirty="0" err="1" smtClean="0"/>
              <a:t>Kufa</a:t>
            </a:r>
            <a:r>
              <a:rPr lang="en-US" dirty="0" smtClean="0"/>
              <a:t> Basra and Baghdad to expand his knowledge and collect </a:t>
            </a:r>
            <a:r>
              <a:rPr lang="en-US" dirty="0" err="1" smtClean="0"/>
              <a:t>Ahadith</a:t>
            </a:r>
            <a:r>
              <a:rPr lang="en-US" dirty="0" smtClean="0"/>
              <a:t> from various sources.</a:t>
            </a:r>
          </a:p>
          <a:p>
            <a:r>
              <a:rPr lang="en-US" dirty="0" smtClean="0"/>
              <a:t>He was also teaching the research methodology of collection of </a:t>
            </a:r>
            <a:r>
              <a:rPr lang="en-US" dirty="0" err="1" smtClean="0"/>
              <a:t>Ahadith</a:t>
            </a:r>
            <a:r>
              <a:rPr lang="en-US" dirty="0"/>
              <a:t> </a:t>
            </a:r>
            <a:r>
              <a:rPr lang="en-US" dirty="0" smtClean="0"/>
              <a:t>to students in all these places.</a:t>
            </a:r>
          </a:p>
          <a:p>
            <a:r>
              <a:rPr lang="en-US" dirty="0" smtClean="0"/>
              <a:t>It has been said that 9000 people were privileged to sit in his lectures when he taught “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Al </a:t>
            </a:r>
            <a:r>
              <a:rPr lang="en-US" dirty="0" err="1" smtClean="0"/>
              <a:t>Bukhari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7421563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Governor of Bukhara requested Imam </a:t>
            </a:r>
            <a:r>
              <a:rPr lang="en-US" dirty="0" err="1" smtClean="0"/>
              <a:t>Bukhari</a:t>
            </a:r>
            <a:r>
              <a:rPr lang="en-US" dirty="0" smtClean="0"/>
              <a:t> to teach his children at his home.</a:t>
            </a:r>
          </a:p>
          <a:p>
            <a:r>
              <a:rPr lang="en-US" dirty="0" smtClean="0"/>
              <a:t>Imam </a:t>
            </a:r>
            <a:r>
              <a:rPr lang="en-US" dirty="0" err="1" smtClean="0"/>
              <a:t>Bukhari</a:t>
            </a:r>
            <a:r>
              <a:rPr lang="en-US" dirty="0" smtClean="0"/>
              <a:t> declined by saying </a:t>
            </a:r>
            <a:r>
              <a:rPr lang="en-US" dirty="0"/>
              <a:t>“I give greater respect to knowledge rather than to people, for it is they who are in need of the knowledge and it is they who should seek it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governor deported him from Bukhara. He went to Samarkand where he passed away in year 869 C.E.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533401"/>
            <a:ext cx="7345363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Imam </a:t>
            </a:r>
            <a:r>
              <a:rPr lang="en-US" dirty="0" err="1"/>
              <a:t>Bukhari’s</a:t>
            </a:r>
            <a:r>
              <a:rPr lang="en-US" dirty="0"/>
              <a:t> (R.A) memory was considered to be a miracle, for as soon as the saying of a </a:t>
            </a:r>
            <a:r>
              <a:rPr lang="en-US" dirty="0" err="1"/>
              <a:t>hadith</a:t>
            </a:r>
            <a:r>
              <a:rPr lang="en-US" dirty="0"/>
              <a:t> would finish Imam </a:t>
            </a:r>
            <a:r>
              <a:rPr lang="en-US" dirty="0" err="1"/>
              <a:t>Bukhari</a:t>
            </a:r>
            <a:r>
              <a:rPr lang="en-US" dirty="0"/>
              <a:t> (R.A) would repeat it orally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/>
              <a:t>There are a number of books compiled by Imam </a:t>
            </a:r>
            <a:r>
              <a:rPr lang="en-US" dirty="0" err="1"/>
              <a:t>Bukhari</a:t>
            </a:r>
            <a:r>
              <a:rPr lang="en-US" dirty="0"/>
              <a:t> (R.A) however,  </a:t>
            </a:r>
            <a:r>
              <a:rPr lang="en-US" dirty="0" err="1"/>
              <a:t>Saheeh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Bukhari</a:t>
            </a:r>
            <a:r>
              <a:rPr lang="en-US" dirty="0"/>
              <a:t> has gained great esteem. After he had finished he had shown the manuscript to his teacher </a:t>
            </a:r>
            <a:r>
              <a:rPr lang="en-US" dirty="0">
                <a:hlinkClick r:id="rId3" tooltip="Imam Ahmad Ibn Hanbal"/>
              </a:rPr>
              <a:t>Imam Ahmad </a:t>
            </a:r>
            <a:r>
              <a:rPr lang="en-US" dirty="0" err="1">
                <a:hlinkClick r:id="rId3" tooltip="Imam Ahmad Ibn Hanbal"/>
              </a:rPr>
              <a:t>Ibn</a:t>
            </a:r>
            <a:r>
              <a:rPr lang="en-US" dirty="0">
                <a:hlinkClick r:id="rId3" tooltip="Imam Ahmad Ibn Hanbal"/>
              </a:rPr>
              <a:t> </a:t>
            </a:r>
            <a:r>
              <a:rPr lang="en-US" dirty="0" err="1">
                <a:hlinkClick r:id="rId3" tooltip="Imam Ahmad Ibn Hanbal"/>
              </a:rPr>
              <a:t>Hanbal</a:t>
            </a:r>
            <a:r>
              <a:rPr lang="en-US" dirty="0"/>
              <a:t> (R.A) for approval .It took  him 16 </a:t>
            </a:r>
            <a:r>
              <a:rPr lang="en-US" dirty="0" smtClean="0"/>
              <a:t>years </a:t>
            </a:r>
            <a:r>
              <a:rPr lang="en-US" dirty="0"/>
              <a:t>to gather the </a:t>
            </a:r>
            <a:r>
              <a:rPr lang="en-US" dirty="0" err="1"/>
              <a:t>ahaadeeth</a:t>
            </a:r>
            <a:r>
              <a:rPr lang="en-US" dirty="0"/>
              <a:t> and to complete the 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1"/>
            <a:ext cx="7421563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Imam </a:t>
            </a:r>
            <a:r>
              <a:rPr lang="en-US" dirty="0" err="1" smtClean="0"/>
              <a:t>Bukhari</a:t>
            </a:r>
            <a:r>
              <a:rPr lang="en-US" dirty="0" smtClean="0"/>
              <a:t> studied book of </a:t>
            </a:r>
            <a:r>
              <a:rPr lang="en-US" dirty="0" err="1" smtClean="0"/>
              <a:t>ahadith</a:t>
            </a:r>
            <a:r>
              <a:rPr lang="en-US" dirty="0" smtClean="0"/>
              <a:t> and found </a:t>
            </a:r>
            <a:r>
              <a:rPr lang="en-US" dirty="0" err="1" smtClean="0"/>
              <a:t>ahadeeth</a:t>
            </a:r>
            <a:r>
              <a:rPr lang="en-US" dirty="0" smtClean="0"/>
              <a:t> of both week and strong testimonials compiled together.</a:t>
            </a:r>
          </a:p>
          <a:p>
            <a:r>
              <a:rPr lang="en-US" dirty="0"/>
              <a:t>Imam </a:t>
            </a:r>
            <a:r>
              <a:rPr lang="en-US" dirty="0" err="1"/>
              <a:t>Bukhari</a:t>
            </a:r>
            <a:r>
              <a:rPr lang="en-US" dirty="0"/>
              <a:t> (R.A) had taken great care in writing the </a:t>
            </a:r>
            <a:r>
              <a:rPr lang="en-US" dirty="0" err="1"/>
              <a:t>ahaadeeth</a:t>
            </a:r>
            <a:r>
              <a:rPr lang="en-US" dirty="0"/>
              <a:t> and </a:t>
            </a:r>
            <a:r>
              <a:rPr lang="en-US" b="1" dirty="0"/>
              <a:t>choosing those which met the standards and conditions which he set to find </a:t>
            </a:r>
            <a:r>
              <a:rPr lang="en-US" b="1" dirty="0" err="1"/>
              <a:t>ahaadeeth</a:t>
            </a:r>
            <a:r>
              <a:rPr lang="en-US" b="1" dirty="0"/>
              <a:t> with only strong testimonials which included only reliable and trustworthy testifiers. 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105525" cy="839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Criteria for selecting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ahadith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2" y="990600"/>
            <a:ext cx="7386638" cy="5638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 </a:t>
            </a:r>
            <a:r>
              <a:rPr lang="en-US" sz="2500" b="1" dirty="0"/>
              <a:t>All the </a:t>
            </a:r>
            <a:r>
              <a:rPr lang="en-US" sz="2500" b="1" dirty="0" err="1"/>
              <a:t>Muhadditheen</a:t>
            </a:r>
            <a:r>
              <a:rPr lang="en-US" sz="2500" b="1" dirty="0"/>
              <a:t> who possess great knowledge of </a:t>
            </a:r>
            <a:r>
              <a:rPr lang="en-US" sz="2500" b="1" dirty="0" err="1"/>
              <a:t>ahaadeeth</a:t>
            </a:r>
            <a:r>
              <a:rPr lang="en-US" sz="2500" b="1" dirty="0"/>
              <a:t> must agree upon the testifiers’ in question ability to learn and memorize, along with his reporting techniques.</a:t>
            </a:r>
            <a:endParaRPr lang="en-US" sz="2500" dirty="0"/>
          </a:p>
          <a:p>
            <a:pPr marL="514350" indent="-514350">
              <a:buFont typeface="+mj-lt"/>
              <a:buAutoNum type="arabicPeriod"/>
            </a:pPr>
            <a:r>
              <a:rPr lang="en-US" sz="2500" b="1" dirty="0" smtClean="0"/>
              <a:t>The </a:t>
            </a:r>
            <a:r>
              <a:rPr lang="en-US" sz="2500" b="1" dirty="0"/>
              <a:t>testimonial must be complete without any missing testifiers.</a:t>
            </a:r>
            <a:endParaRPr lang="en-US" sz="2500" dirty="0"/>
          </a:p>
          <a:p>
            <a:pPr marL="514350" indent="-514350">
              <a:buFont typeface="+mj-lt"/>
              <a:buAutoNum type="arabicPeriod"/>
            </a:pPr>
            <a:r>
              <a:rPr lang="en-US" sz="2500" b="1" dirty="0" smtClean="0"/>
              <a:t>If </a:t>
            </a:r>
            <a:r>
              <a:rPr lang="en-US" sz="2500" b="1" dirty="0"/>
              <a:t>there are two different narrators of a </a:t>
            </a:r>
            <a:r>
              <a:rPr lang="en-US" sz="2500" b="1" dirty="0" err="1"/>
              <a:t>hadith</a:t>
            </a:r>
            <a:r>
              <a:rPr lang="en-US" sz="2500" b="1" dirty="0"/>
              <a:t> related to them by a </a:t>
            </a:r>
            <a:r>
              <a:rPr lang="en-US" sz="2500" b="1" dirty="0" err="1"/>
              <a:t>Sahaabi</a:t>
            </a:r>
            <a:r>
              <a:rPr lang="en-US" sz="2500" b="1" dirty="0"/>
              <a:t> then the </a:t>
            </a:r>
            <a:r>
              <a:rPr lang="en-US" sz="2500" b="1" dirty="0" err="1"/>
              <a:t>hadith</a:t>
            </a:r>
            <a:r>
              <a:rPr lang="en-US" sz="2500" b="1" dirty="0"/>
              <a:t> shall be given a high stage in rank. However, if only one narrator can be found and the testimonial proves to be a strong one then this shall be accepted without any doubts.</a:t>
            </a: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US" sz="2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6.3|2.7|3.2|3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1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5.7|7|1.8|2.4|1.6|2.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8|1.9|2.1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9.1|2.2|0.9|4.3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2|1.2|1.8|1.5|2.2|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8|1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8.2"/>
</p:tagLst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3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4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5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6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Custom 3">
    <a:dk1>
      <a:srgbClr val="000000"/>
    </a:dk1>
    <a:lt1>
      <a:srgbClr val="B0C9FF"/>
    </a:lt1>
    <a:dk2>
      <a:srgbClr val="B0C9FF"/>
    </a:dk2>
    <a:lt2>
      <a:srgbClr val="002676"/>
    </a:lt2>
    <a:accent1>
      <a:srgbClr val="001C58"/>
    </a:accent1>
    <a:accent2>
      <a:srgbClr val="92D050"/>
    </a:accent2>
    <a:accent3>
      <a:srgbClr val="4E005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2247</Words>
  <Application>Microsoft Office PowerPoint</Application>
  <PresentationFormat>On-screen Show (4:3)</PresentationFormat>
  <Paragraphs>194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Kimono</vt:lpstr>
      <vt:lpstr>Muslims Physician’s contributions to the medical sciences during Medieval period</vt:lpstr>
      <vt:lpstr>Muslims Physician’s contributions to the medical sciences during Medieval period</vt:lpstr>
      <vt:lpstr>Muslims Physician’s contributions to the medical sciences during Medieval period</vt:lpstr>
      <vt:lpstr>Imam Mohammed Ibn Ismail Bukhari (R.A)  809 C.E.– 869 C.E.</vt:lpstr>
      <vt:lpstr>His travels and Collection of Ahadith</vt:lpstr>
      <vt:lpstr>Slide 6</vt:lpstr>
      <vt:lpstr>Slide 7</vt:lpstr>
      <vt:lpstr>Slide 8</vt:lpstr>
      <vt:lpstr> Criteria for selecting ahadith </vt:lpstr>
      <vt:lpstr>Sahih Al Bukhari</vt:lpstr>
      <vt:lpstr>MUHAMMAD BIN MUSA AL-KHWARIZMI (Algorizm)  (770 - 840 C.E.)</vt:lpstr>
      <vt:lpstr>Slide 12</vt:lpstr>
      <vt:lpstr>BAYT AL-HIKMA-Center for Study and Research</vt:lpstr>
      <vt:lpstr>Slide 14</vt:lpstr>
      <vt:lpstr>Textbook of Algebra</vt:lpstr>
      <vt:lpstr>GEORGE   SARTON(1884-1956)  Author of Introduction to History of Science                                                                               (3 Volumes) Former Prof. At Harvard Univ. </vt:lpstr>
      <vt:lpstr>Al-Khwarizmi wrote on</vt:lpstr>
      <vt:lpstr>Al-Khwarizmi wrote on Astronomy.</vt:lpstr>
      <vt:lpstr>Al-Khwarizmi's books translated into Latin</vt:lpstr>
      <vt:lpstr>WHY STUDY ALGEBRA?</vt:lpstr>
      <vt:lpstr>Breaking the Boundaries</vt:lpstr>
      <vt:lpstr>CONCLUSION</vt:lpstr>
      <vt:lpstr>Muslims Physician’s contributions to the medical sciences during Medieval period</vt:lpstr>
      <vt:lpstr>Muslims Physician’s contributions to the medical sciences during Medieval period</vt:lpstr>
      <vt:lpstr>Muslims Physician’s contributions to the medical sciences during Medieval period</vt:lpstr>
      <vt:lpstr>Muslims Physician’s contributions to the medical sciences during Medieval period</vt:lpstr>
      <vt:lpstr>Slide 27</vt:lpstr>
      <vt:lpstr> Al-Beruni (973-1078) </vt:lpstr>
      <vt:lpstr>Al-Beruni</vt:lpstr>
      <vt:lpstr>Al-Beruni</vt:lpstr>
      <vt:lpstr>Al-Beruni</vt:lpstr>
      <vt:lpstr>Ulug Beg 1394-1449 The King who was a Scientist</vt:lpstr>
      <vt:lpstr>Ulug Beg</vt:lpstr>
      <vt:lpstr>Ulug Beg</vt:lpstr>
      <vt:lpstr>Ms. Carly Fiorina, Hewlett-Packard's former Chairman and CEO</vt:lpstr>
      <vt:lpstr>Ms. Carly Fiorina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 Physician’s contributions to the medical sciences during Medieval period</dc:title>
  <dc:creator>Basheer Ahmed</dc:creator>
  <cp:lastModifiedBy>Basheer Ahmed</cp:lastModifiedBy>
  <cp:revision>30</cp:revision>
  <dcterms:created xsi:type="dcterms:W3CDTF">2011-08-14T16:31:59Z</dcterms:created>
  <dcterms:modified xsi:type="dcterms:W3CDTF">2015-10-31T21:33:04Z</dcterms:modified>
</cp:coreProperties>
</file>